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76" r:id="rId4"/>
    <p:sldId id="256" r:id="rId5"/>
    <p:sldId id="270" r:id="rId6"/>
    <p:sldId id="271" r:id="rId7"/>
    <p:sldId id="273" r:id="rId8"/>
    <p:sldId id="272" r:id="rId9"/>
    <p:sldId id="266" r:id="rId10"/>
    <p:sldId id="274" r:id="rId11"/>
    <p:sldId id="267" r:id="rId12"/>
    <p:sldId id="257" r:id="rId13"/>
    <p:sldId id="258" r:id="rId14"/>
    <p:sldId id="268" r:id="rId15"/>
    <p:sldId id="269" r:id="rId16"/>
    <p:sldId id="275" r:id="rId17"/>
    <p:sldId id="259" r:id="rId18"/>
    <p:sldId id="260" r:id="rId19"/>
    <p:sldId id="261" r:id="rId20"/>
    <p:sldId id="262" r:id="rId21"/>
    <p:sldId id="26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Sheet1!$A$1:$A$31</c:f>
              <c:strCache>
                <c:ptCount val="31"/>
                <c:pt idx="0">
                  <c:v>1978</c:v>
                </c:pt>
                <c:pt idx="1">
                  <c:v>1979</c:v>
                </c:pt>
                <c:pt idx="2">
                  <c:v>1980</c:v>
                </c:pt>
                <c:pt idx="3">
                  <c:v>1981</c:v>
                </c:pt>
                <c:pt idx="4">
                  <c:v>1982</c:v>
                </c:pt>
                <c:pt idx="5">
                  <c:v>1983</c:v>
                </c:pt>
                <c:pt idx="6">
                  <c:v>1984</c:v>
                </c:pt>
                <c:pt idx="7">
                  <c:v>1985</c:v>
                </c:pt>
                <c:pt idx="8">
                  <c:v>1986</c:v>
                </c:pt>
                <c:pt idx="9">
                  <c:v>1987</c:v>
                </c:pt>
                <c:pt idx="10">
                  <c:v>1988</c:v>
                </c:pt>
                <c:pt idx="11">
                  <c:v>1989</c:v>
                </c:pt>
                <c:pt idx="12">
                  <c:v>1990</c:v>
                </c:pt>
                <c:pt idx="13">
                  <c:v>1991</c:v>
                </c:pt>
                <c:pt idx="14">
                  <c:v>1992</c:v>
                </c:pt>
                <c:pt idx="15">
                  <c:v>1993</c:v>
                </c:pt>
                <c:pt idx="16">
                  <c:v>1994</c:v>
                </c:pt>
                <c:pt idx="17">
                  <c:v>1995</c:v>
                </c:pt>
                <c:pt idx="18">
                  <c:v>1996</c:v>
                </c:pt>
                <c:pt idx="19">
                  <c:v>1997</c:v>
                </c:pt>
                <c:pt idx="20">
                  <c:v>1998</c:v>
                </c:pt>
                <c:pt idx="21">
                  <c:v>2000</c:v>
                </c:pt>
                <c:pt idx="22">
                  <c:v>2001</c:v>
                </c:pt>
                <c:pt idx="23">
                  <c:v>2002</c:v>
                </c:pt>
                <c:pt idx="24">
                  <c:v>2003</c:v>
                </c:pt>
                <c:pt idx="25">
                  <c:v>2004</c:v>
                </c:pt>
                <c:pt idx="26">
                  <c:v>2005</c:v>
                </c:pt>
                <c:pt idx="27">
                  <c:v>2006</c:v>
                </c:pt>
                <c:pt idx="28">
                  <c:v>2007</c:v>
                </c:pt>
                <c:pt idx="29">
                  <c:v>2008</c:v>
                </c:pt>
                <c:pt idx="30">
                  <c:v>2009</c:v>
                </c:pt>
              </c:strCache>
            </c:strRef>
          </c:cat>
          <c:val>
            <c:numRef>
              <c:f>Sheet1!$B$1:$B$31</c:f>
              <c:numCache>
                <c:formatCode>_(* #,##0.0_);_(* \(#,##0.0\);_(* "-"??_);_(@_)</c:formatCode>
                <c:ptCount val="31"/>
                <c:pt idx="0">
                  <c:v>46</c:v>
                </c:pt>
                <c:pt idx="1">
                  <c:v>44.7</c:v>
                </c:pt>
                <c:pt idx="2">
                  <c:v>44.1</c:v>
                </c:pt>
                <c:pt idx="3">
                  <c:v>43</c:v>
                </c:pt>
                <c:pt idx="4">
                  <c:v>43.2</c:v>
                </c:pt>
                <c:pt idx="5">
                  <c:v>43.1</c:v>
                </c:pt>
                <c:pt idx="6">
                  <c:v>41.7</c:v>
                </c:pt>
                <c:pt idx="7">
                  <c:v>40.300000000000004</c:v>
                </c:pt>
                <c:pt idx="8">
                  <c:v>38.5</c:v>
                </c:pt>
                <c:pt idx="9">
                  <c:v>34.700000000000003</c:v>
                </c:pt>
                <c:pt idx="10">
                  <c:v>35.200000000000003</c:v>
                </c:pt>
                <c:pt idx="11">
                  <c:v>34.6</c:v>
                </c:pt>
                <c:pt idx="12">
                  <c:v>35.300000000000004</c:v>
                </c:pt>
                <c:pt idx="13">
                  <c:v>34.9</c:v>
                </c:pt>
                <c:pt idx="14">
                  <c:v>33.9</c:v>
                </c:pt>
                <c:pt idx="15">
                  <c:v>33.200000000000003</c:v>
                </c:pt>
                <c:pt idx="16">
                  <c:v>32.800000000000004</c:v>
                </c:pt>
                <c:pt idx="17">
                  <c:v>32.4</c:v>
                </c:pt>
                <c:pt idx="18">
                  <c:v>31</c:v>
                </c:pt>
                <c:pt idx="19">
                  <c:v>30.7</c:v>
                </c:pt>
                <c:pt idx="20">
                  <c:v>28.9</c:v>
                </c:pt>
                <c:pt idx="21">
                  <c:v>28.2</c:v>
                </c:pt>
                <c:pt idx="22">
                  <c:v>28.3</c:v>
                </c:pt>
                <c:pt idx="23">
                  <c:v>28.6</c:v>
                </c:pt>
                <c:pt idx="24">
                  <c:v>28</c:v>
                </c:pt>
                <c:pt idx="25">
                  <c:v>27.1</c:v>
                </c:pt>
                <c:pt idx="26">
                  <c:v>25.8</c:v>
                </c:pt>
                <c:pt idx="27">
                  <c:v>24.1</c:v>
                </c:pt>
                <c:pt idx="28">
                  <c:v>23.8</c:v>
                </c:pt>
                <c:pt idx="29">
                  <c:v>22.6</c:v>
                </c:pt>
                <c:pt idx="30">
                  <c:v>19.7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23-472D-AE57-1A5EBCA719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98896"/>
        <c:axId val="287999680"/>
      </c:lineChart>
      <c:catAx>
        <c:axId val="287998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87999680"/>
        <c:crosses val="autoZero"/>
        <c:auto val="1"/>
        <c:lblAlgn val="ctr"/>
        <c:lblOffset val="100"/>
        <c:noMultiLvlLbl val="0"/>
      </c:catAx>
      <c:valAx>
        <c:axId val="287999680"/>
        <c:scaling>
          <c:orientation val="minMax"/>
        </c:scaling>
        <c:delete val="0"/>
        <c:axPos val="l"/>
        <c:majorGridlines/>
        <c:numFmt formatCode="_(* #,##0.0_);_(* \(#,##0.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en-US"/>
          </a:p>
        </c:txPr>
        <c:crossAx val="28799889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8678-331B-4CE5-AE14-078B0BD6C5D6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9E0B-CEDE-44B8-925E-7C73B9614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028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8678-331B-4CE5-AE14-078B0BD6C5D6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9E0B-CEDE-44B8-925E-7C73B9614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11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8678-331B-4CE5-AE14-078B0BD6C5D6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9E0B-CEDE-44B8-925E-7C73B9614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76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8678-331B-4CE5-AE14-078B0BD6C5D6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9E0B-CEDE-44B8-925E-7C73B9614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61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8678-331B-4CE5-AE14-078B0BD6C5D6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9E0B-CEDE-44B8-925E-7C73B9614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88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8678-331B-4CE5-AE14-078B0BD6C5D6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9E0B-CEDE-44B8-925E-7C73B9614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421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8678-331B-4CE5-AE14-078B0BD6C5D6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9E0B-CEDE-44B8-925E-7C73B9614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7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8678-331B-4CE5-AE14-078B0BD6C5D6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9E0B-CEDE-44B8-925E-7C73B9614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71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8678-331B-4CE5-AE14-078B0BD6C5D6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9E0B-CEDE-44B8-925E-7C73B9614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56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8678-331B-4CE5-AE14-078B0BD6C5D6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9E0B-CEDE-44B8-925E-7C73B9614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0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38678-331B-4CE5-AE14-078B0BD6C5D6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F9E0B-CEDE-44B8-925E-7C73B9614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04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38678-331B-4CE5-AE14-078B0BD6C5D6}" type="datetimeFigureOut">
              <a:rPr lang="en-US" smtClean="0"/>
              <a:t>9/5/2020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6F9E0B-CEDE-44B8-925E-7C73B96149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Rb6kQE7uYc" TargetMode="External"/><Relationship Id="rId2" Type="http://schemas.openxmlformats.org/officeDocument/2006/relationships/hyperlink" Target="https://www.youtube.com/watch?v=k9zTr2MAF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01453-2D7A-4AC3-8BFC-CF74A22820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Tesla Motors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EDB8C9-BC71-4A8A-B37E-599DA54F9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87914"/>
            <a:ext cx="9144000" cy="969885"/>
          </a:xfrm>
        </p:spPr>
        <p:txBody>
          <a:bodyPr>
            <a:normAutofit fontScale="25000" lnSpcReduction="20000"/>
          </a:bodyPr>
          <a:lstStyle/>
          <a:p>
            <a:r>
              <a:rPr lang="en-US" sz="9600" dirty="0"/>
              <a:t>“Persistence is very important. You should not give up unless you are forced to give up.”- Elon Musk</a:t>
            </a:r>
          </a:p>
          <a:p>
            <a:endParaRPr lang="en-US" sz="9600" dirty="0"/>
          </a:p>
          <a:p>
            <a:pPr fontAlgn="base"/>
            <a:br>
              <a:rPr lang="en-US" dirty="0"/>
            </a:br>
            <a:br>
              <a:rPr lang="en-US" dirty="0"/>
            </a:br>
            <a:endParaRPr lang="en-US" sz="6400" dirty="0"/>
          </a:p>
          <a:p>
            <a:pPr fontAlgn="base"/>
            <a:r>
              <a:rPr lang="en-US" sz="6400" dirty="0">
                <a:hlinkClick r:id="rId2"/>
              </a:rPr>
              <a:t>https://www.youtube.com/watch?v=k9zTr2MAFRg</a:t>
            </a:r>
            <a:r>
              <a:rPr lang="en-US" sz="6400" dirty="0"/>
              <a:t> </a:t>
            </a:r>
          </a:p>
          <a:p>
            <a:pPr fontAlgn="base"/>
            <a:r>
              <a:rPr lang="en-US" sz="6400" dirty="0">
                <a:hlinkClick r:id="rId3"/>
              </a:rPr>
              <a:t>https://www.youtube.com/watch?v=tRb6kQE7uYc</a:t>
            </a:r>
            <a:r>
              <a:rPr lang="en-US" sz="6400" dirty="0"/>
              <a:t> </a:t>
            </a:r>
          </a:p>
          <a:p>
            <a:pPr fontAlgn="base"/>
            <a:r>
              <a:rPr lang="en-US" sz="6400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452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D7C4180-3E6A-4B2A-BF00-F8C05A9D2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104CD4-7AD2-42DA-975F-999CF0AFE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dynamics of competitive advantage due to learning and due to changes in factors such as scale and dynamic fulfillment of demand; </a:t>
            </a:r>
          </a:p>
          <a:p>
            <a:r>
              <a:rPr lang="en-US" dirty="0"/>
              <a:t>The dynamic fit between a firm’s strategic choices and its path over time; </a:t>
            </a:r>
          </a:p>
          <a:p>
            <a:r>
              <a:rPr lang="en-US" dirty="0"/>
              <a:t>CEO and its imprint on an organization; </a:t>
            </a:r>
          </a:p>
          <a:p>
            <a:r>
              <a:rPr lang="en-US" dirty="0"/>
              <a:t>Long term sustainability of a firm’s competitive advantage; </a:t>
            </a:r>
          </a:p>
          <a:p>
            <a:r>
              <a:rPr lang="en-US" dirty="0"/>
              <a:t>Corporate strategy, vertical integration and diversification strategy; </a:t>
            </a:r>
          </a:p>
          <a:p>
            <a:r>
              <a:rPr lang="en-US" dirty="0"/>
              <a:t>Global strategy</a:t>
            </a:r>
          </a:p>
        </p:txBody>
      </p:sp>
    </p:spTree>
    <p:extLst>
      <p:ext uri="{BB962C8B-B14F-4D97-AF65-F5344CB8AC3E}">
        <p14:creationId xmlns:p14="http://schemas.microsoft.com/office/powerpoint/2010/main" val="42192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your evaluation of Tesla’s market valuation? </a:t>
            </a:r>
          </a:p>
          <a:p>
            <a:r>
              <a:rPr lang="en-US" dirty="0"/>
              <a:t>What business model is Tesla pursuing? How does it differ from traditional car manufacturers? </a:t>
            </a:r>
          </a:p>
          <a:p>
            <a:r>
              <a:rPr lang="en-US" dirty="0"/>
              <a:t>How was Tesla able to enter into the auto industry? </a:t>
            </a:r>
          </a:p>
          <a:p>
            <a:r>
              <a:rPr lang="en-US" dirty="0"/>
              <a:t>What type of innovation strategy is Tesla pursuing? </a:t>
            </a:r>
          </a:p>
          <a:p>
            <a:r>
              <a:rPr lang="en-US" dirty="0"/>
              <a:t>What is the industry life cycle of the EV industry? What core competences are essential for each stage? Any strategic implications?</a:t>
            </a:r>
          </a:p>
        </p:txBody>
      </p:sp>
    </p:spTree>
    <p:extLst>
      <p:ext uri="{BB962C8B-B14F-4D97-AF65-F5344CB8AC3E}">
        <p14:creationId xmlns:p14="http://schemas.microsoft.com/office/powerpoint/2010/main" val="776114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Tesla worth $375 billion?</a:t>
            </a:r>
          </a:p>
        </p:txBody>
      </p:sp>
      <p:pic>
        <p:nvPicPr>
          <p:cNvPr id="9" name="Content Placeholder 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E5C2D183-974D-483C-81D6-A2E06B74CB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189" y="1690688"/>
            <a:ext cx="8285969" cy="4794128"/>
          </a:xfrm>
        </p:spPr>
      </p:pic>
    </p:spTree>
    <p:extLst>
      <p:ext uri="{BB962C8B-B14F-4D97-AF65-F5344CB8AC3E}">
        <p14:creationId xmlns:p14="http://schemas.microsoft.com/office/powerpoint/2010/main" val="1700075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120B-3C96-4CA0-BE8C-A07643113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Christmas miracle!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E7B5B-85B2-46B5-B0A3-B152A85F9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2008, October (Discover), Elon Musk revealed that they have to cut almost 25% of its workforce, and analysts are wondering about its future. A number of investors </a:t>
            </a:r>
            <a:r>
              <a:rPr lang="en-US" u="sng" dirty="0"/>
              <a:t>withdraw</a:t>
            </a:r>
            <a:r>
              <a:rPr lang="en-US" dirty="0"/>
              <a:t> their support or demand tougher terms as financial markets collapsed over the past month. With only </a:t>
            </a:r>
            <a:r>
              <a:rPr lang="en-US" u="sng" dirty="0"/>
              <a:t>$9 million </a:t>
            </a:r>
            <a:r>
              <a:rPr lang="en-US" dirty="0"/>
              <a:t>on hand by the end of the year. </a:t>
            </a:r>
          </a:p>
          <a:p>
            <a:r>
              <a:rPr lang="en-US" dirty="0"/>
              <a:t>Article titled Christmas miracle that saved Tesla- “Even then, we only </a:t>
            </a:r>
            <a:r>
              <a:rPr lang="en-US" u="sng" dirty="0"/>
              <a:t>narrowly survived</a:t>
            </a:r>
            <a:r>
              <a:rPr lang="en-US" dirty="0"/>
              <a:t>…we actually closed the financing round on Christmas Eve 2008. It was the last hour of the last day that it was possible”. Musk said. </a:t>
            </a:r>
          </a:p>
        </p:txBody>
      </p:sp>
    </p:spTree>
    <p:extLst>
      <p:ext uri="{BB962C8B-B14F-4D97-AF65-F5344CB8AC3E}">
        <p14:creationId xmlns:p14="http://schemas.microsoft.com/office/powerpoint/2010/main" val="3268362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6911E-4E71-43DA-A51A-996CE339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1BBB0-E281-47B2-ACAC-D70DE3FCE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2009, secured investment from Daimler for $50 million to acquire a stake in Tesla of under 10%. </a:t>
            </a:r>
          </a:p>
          <a:p>
            <a:r>
              <a:rPr lang="en-US" dirty="0"/>
              <a:t>$465 million loan from department of energy </a:t>
            </a:r>
          </a:p>
          <a:p>
            <a:r>
              <a:rPr lang="en-US" dirty="0"/>
              <a:t>IPO- $200 Million cash at $17/share</a:t>
            </a:r>
          </a:p>
          <a:p>
            <a:r>
              <a:rPr lang="en-US" dirty="0"/>
              <a:t>In 2013, Elon nearly sold Tesla to Google for $11 Billion</a:t>
            </a:r>
          </a:p>
          <a:p>
            <a:r>
              <a:rPr lang="en-US" dirty="0"/>
              <a:t>In 2018, Tesla faced a severe threat of death due to the Model 3 production ramp. “The company was bleeding money like crazy, and just if we didn’t solve these problems in a very short period of time we would die. “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Now Tesla becomes the most valuable car company in the world, greater market value than Ford, GM, and Fiat Chrysler put together. </a:t>
            </a:r>
          </a:p>
        </p:txBody>
      </p:sp>
    </p:spTree>
    <p:extLst>
      <p:ext uri="{BB962C8B-B14F-4D97-AF65-F5344CB8AC3E}">
        <p14:creationId xmlns:p14="http://schemas.microsoft.com/office/powerpoint/2010/main" val="3052538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15F81C0-5E66-49A9-9A0F-3623CAA41D15}"/>
              </a:ext>
            </a:extLst>
          </p:cNvPr>
          <p:cNvGraphicFramePr>
            <a:graphicFrameLocks noGrp="1"/>
          </p:cNvGraphicFramePr>
          <p:nvPr/>
        </p:nvGraphicFramePr>
        <p:xfrm>
          <a:off x="1219200" y="528637"/>
          <a:ext cx="10315576" cy="5800725"/>
        </p:xfrm>
        <a:graphic>
          <a:graphicData uri="http://schemas.openxmlformats.org/drawingml/2006/table">
            <a:tbl>
              <a:tblPr firstRow="1" firstCol="1" bandRow="1">
                <a:tableStyleId>{D03447BB-5D67-496B-8E87-E561075AD55C}</a:tableStyleId>
              </a:tblPr>
              <a:tblGrid>
                <a:gridCol w="2714034">
                  <a:extLst>
                    <a:ext uri="{9D8B030D-6E8A-4147-A177-3AD203B41FA5}">
                      <a16:colId xmlns:a16="http://schemas.microsoft.com/office/drawing/2014/main" val="1916025684"/>
                    </a:ext>
                  </a:extLst>
                </a:gridCol>
                <a:gridCol w="3800771">
                  <a:extLst>
                    <a:ext uri="{9D8B030D-6E8A-4147-A177-3AD203B41FA5}">
                      <a16:colId xmlns:a16="http://schemas.microsoft.com/office/drawing/2014/main" val="823645591"/>
                    </a:ext>
                  </a:extLst>
                </a:gridCol>
                <a:gridCol w="3800771">
                  <a:extLst>
                    <a:ext uri="{9D8B030D-6E8A-4147-A177-3AD203B41FA5}">
                      <a16:colId xmlns:a16="http://schemas.microsoft.com/office/drawing/2014/main" val="3327636411"/>
                    </a:ext>
                  </a:extLst>
                </a:gridCol>
              </a:tblGrid>
              <a:tr h="13622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General Motors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effectLst/>
                        </a:rPr>
                        <a:t>Tesla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6581103"/>
                  </a:ext>
                </a:extLst>
              </a:tr>
              <a:tr h="141469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solidFill>
                            <a:schemeClr val="bg1"/>
                          </a:solidFill>
                          <a:effectLst/>
                        </a:rPr>
                        <a:t>Revenue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ffectLst/>
                        </a:rPr>
                        <a:t>$137 billion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ffectLst/>
                        </a:rPr>
                        <a:t>$25 billion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9526720"/>
                  </a:ext>
                </a:extLst>
              </a:tr>
              <a:tr h="14890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bg1"/>
                          </a:solidFill>
                          <a:effectLst/>
                        </a:rPr>
                        <a:t>Net Income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ffectLst/>
                        </a:rPr>
                        <a:t>$6.7 billion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ffectLst/>
                        </a:rPr>
                        <a:t>($862K)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1328553"/>
                  </a:ext>
                </a:extLst>
              </a:tr>
              <a:tr h="15347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chemeClr val="bg1"/>
                          </a:solidFill>
                          <a:effectLst/>
                        </a:rPr>
                        <a:t>Market Cap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>
                          <a:solidFill>
                            <a:schemeClr val="bg1"/>
                          </a:solidFill>
                          <a:effectLst/>
                        </a:rPr>
                        <a:t>$43 </a:t>
                      </a:r>
                      <a:r>
                        <a:rPr lang="en-US" sz="3200" b="1" dirty="0">
                          <a:solidFill>
                            <a:schemeClr val="bg1"/>
                          </a:solidFill>
                          <a:effectLst/>
                        </a:rPr>
                        <a:t>billion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solidFill>
                            <a:schemeClr val="bg1"/>
                          </a:solidFill>
                          <a:effectLst/>
                        </a:rPr>
                        <a:t>$375 billion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972185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3FD8C859-665B-456B-BA05-E125BC2DF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4088" y="647700"/>
            <a:ext cx="19059530" cy="958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46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C08EE-B71A-4229-A253-9A9EE2323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5318793B-1A5D-4A45-84F0-91FE7312C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776" y="1381381"/>
            <a:ext cx="8179371" cy="481798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02AB113-0414-4767-B85F-FA44C05AE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441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FF71E-59B2-4B0D-951D-0DAB6C1C9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people buy a Tesla?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B291A-F22E-4F2B-8EAD-22C3F7B3D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dirty="0"/>
              <a:t>How much do you save vs. purchasing a Prius or Accord?</a:t>
            </a:r>
          </a:p>
          <a:p>
            <a:pPr lvl="0"/>
            <a:r>
              <a:rPr lang="en-US" sz="3600" dirty="0"/>
              <a:t>If savings is minimal, then why do people buy?  What’s driving WTP?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665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Tesla’s business model?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business model- How firms make money is illustrated. </a:t>
            </a:r>
          </a:p>
          <a:p>
            <a:pPr>
              <a:buFontTx/>
              <a:buChar char="-"/>
            </a:pPr>
            <a:r>
              <a:rPr lang="en-US" dirty="0"/>
              <a:t>Direct-to-consumer sales via online </a:t>
            </a:r>
          </a:p>
          <a:p>
            <a:pPr>
              <a:buFontTx/>
              <a:buChar char="-"/>
            </a:pPr>
            <a:r>
              <a:rPr lang="en-US" dirty="0"/>
              <a:t>Low marketing expenses</a:t>
            </a:r>
          </a:p>
          <a:p>
            <a:pPr>
              <a:buFontTx/>
              <a:buChar char="-"/>
            </a:pPr>
            <a:r>
              <a:rPr lang="en-US" dirty="0"/>
              <a:t>Social network (network effect)</a:t>
            </a:r>
          </a:p>
          <a:p>
            <a:pPr>
              <a:buFontTx/>
              <a:buChar char="-"/>
            </a:pPr>
            <a:r>
              <a:rPr lang="en-US" dirty="0"/>
              <a:t>Software platform (connectivity among users)</a:t>
            </a:r>
          </a:p>
          <a:p>
            <a:pPr>
              <a:buFontTx/>
              <a:buChar char="-"/>
            </a:pPr>
            <a:r>
              <a:rPr lang="en-US" dirty="0"/>
              <a:t>Vehicle service model (much less service than traditional cars)</a:t>
            </a:r>
          </a:p>
          <a:p>
            <a:pPr>
              <a:buFontTx/>
              <a:buChar char="-"/>
            </a:pPr>
            <a:r>
              <a:rPr lang="en-US" dirty="0"/>
              <a:t>Open source innovation (share patents with 3</a:t>
            </a:r>
            <a:r>
              <a:rPr lang="en-US" baseline="30000" dirty="0"/>
              <a:t>rd</a:t>
            </a:r>
            <a:r>
              <a:rPr lang="en-US" dirty="0"/>
              <a:t> party, accelerate the electrification process)</a:t>
            </a:r>
          </a:p>
        </p:txBody>
      </p:sp>
    </p:spTree>
    <p:extLst>
      <p:ext uri="{BB962C8B-B14F-4D97-AF65-F5344CB8AC3E}">
        <p14:creationId xmlns:p14="http://schemas.microsoft.com/office/powerpoint/2010/main" val="2650368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4C1AF-35DE-4C3B-A8D8-DC62B58FA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to profitability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76CD6-87AF-4927-B464-98A259FEF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Economies of learning and Economies of scale will be crucial to lowering Tesla’s costs per unit, and thus enabling it to achieve profitability.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2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898" y="879894"/>
            <a:ext cx="7565366" cy="56848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3188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626" y="1121433"/>
            <a:ext cx="8022566" cy="53742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070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5E621-ADB0-4A76-B258-B1CC37713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Overcoming Barriers to Entry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D5E96-839C-49A2-ADC1-4A5627C1E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/>
              <a:t>Tons of startup capital required.  Why?</a:t>
            </a:r>
          </a:p>
          <a:p>
            <a:pPr lvl="2"/>
            <a:r>
              <a:rPr lang="en-US" sz="2800" dirty="0"/>
              <a:t>Product development is very expensive</a:t>
            </a:r>
          </a:p>
          <a:p>
            <a:pPr lvl="2"/>
            <a:r>
              <a:rPr lang="en-US" sz="2800" dirty="0"/>
              <a:t>Distribution network hard to build (dealer network)</a:t>
            </a:r>
          </a:p>
          <a:p>
            <a:pPr lvl="2"/>
            <a:r>
              <a:rPr lang="en-US" sz="2800" dirty="0"/>
              <a:t>Brand building and advertising is expensive</a:t>
            </a:r>
          </a:p>
          <a:p>
            <a:pPr lvl="2"/>
            <a:r>
              <a:rPr lang="en-US" sz="2800" dirty="0"/>
              <a:t>Expensive to build manufacturing plant</a:t>
            </a:r>
          </a:p>
          <a:p>
            <a:pPr lvl="2"/>
            <a:r>
              <a:rPr lang="en-US" sz="2800" dirty="0"/>
              <a:t>Have to provide service/support to customers throughout the country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725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2A0A7-CA85-49FB-B286-E3F788174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barriers to entry in the auto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41F69-8CF1-4DEB-AC20-102A93430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sz="2800" dirty="0"/>
              <a:t>Economies of scale and learning curve</a:t>
            </a:r>
          </a:p>
          <a:p>
            <a:pPr lvl="2"/>
            <a:r>
              <a:rPr lang="en-US" sz="2800" dirty="0"/>
              <a:t>Some intellectual property barriers in terms of technology</a:t>
            </a:r>
          </a:p>
          <a:p>
            <a:pPr lvl="2"/>
            <a:r>
              <a:rPr lang="en-US" sz="2800" dirty="0"/>
              <a:t>Some regulatory barriers </a:t>
            </a:r>
          </a:p>
          <a:p>
            <a:pPr lvl="2"/>
            <a:r>
              <a:rPr lang="en-US" sz="2800" dirty="0"/>
              <a:t>Biggest issue with electric vehicles is acceptance of new technology, concern over range, and having enough charging stations for the EV cars to really take off in the marketplace </a:t>
            </a:r>
          </a:p>
          <a:p>
            <a:r>
              <a:rPr lang="en-US" b="1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785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Tesla enter into the automotive market?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Electrification: develop a network supercharger to overcome range anxiety, and commercialize new technologies to overcome entry barriers. </a:t>
            </a:r>
          </a:p>
          <a:p>
            <a:r>
              <a:rPr lang="en-US" sz="3200" dirty="0"/>
              <a:t>Open innovation: cooperate with other players (Volvo, VW)</a:t>
            </a:r>
          </a:p>
          <a:p>
            <a:r>
              <a:rPr lang="en-US" sz="3200" dirty="0"/>
              <a:t>Autonomy: network of interconnected autonomous vehicles (18 billion miles of real-world driving, machine learning algorithms, AI network)</a:t>
            </a:r>
          </a:p>
        </p:txBody>
      </p:sp>
    </p:spTree>
    <p:extLst>
      <p:ext uri="{BB962C8B-B14F-4D97-AF65-F5344CB8AC3E}">
        <p14:creationId xmlns:p14="http://schemas.microsoft.com/office/powerpoint/2010/main" val="3805589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/>
        </p:nvGraphicFramePr>
        <p:xfrm>
          <a:off x="3148965" y="1749742"/>
          <a:ext cx="5894070" cy="3358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decline of incumbent players (e.g., GM)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249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What are the major causes of strategic decline?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Imitation</a:t>
            </a:r>
            <a:endParaRPr lang="en-US" sz="1800" dirty="0"/>
          </a:p>
          <a:p>
            <a:pPr lvl="1"/>
            <a:r>
              <a:rPr lang="en-US" dirty="0"/>
              <a:t>The auto companies all benchmarked each other, used reverse engineering, and copied each other relentlessly.   Lots of herd behavior in the industry in terms of design and engineering </a:t>
            </a:r>
            <a:endParaRPr lang="en-US" sz="1600" dirty="0"/>
          </a:p>
          <a:p>
            <a:pPr lvl="1"/>
            <a:r>
              <a:rPr lang="en-US" dirty="0"/>
              <a:t>Hard to maintain any type of proprietary advantage in terms of technology or design</a:t>
            </a:r>
            <a:endParaRPr lang="en-US" sz="1600" dirty="0"/>
          </a:p>
          <a:p>
            <a:pPr lvl="0"/>
            <a:r>
              <a:rPr lang="en-US" dirty="0"/>
              <a:t>Substitution</a:t>
            </a:r>
            <a:endParaRPr lang="en-US" sz="1800" dirty="0"/>
          </a:p>
          <a:p>
            <a:pPr lvl="1"/>
            <a:r>
              <a:rPr lang="en-US" dirty="0"/>
              <a:t>Hybrids, electric vehicles, self-driving cars, Uber are all substitutes.  Most of these are threats moving forward… don’t explain GM’s decline.</a:t>
            </a:r>
            <a:endParaRPr lang="en-US" sz="16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588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Holdup</a:t>
            </a:r>
            <a:endParaRPr lang="en-US" sz="1800" dirty="0"/>
          </a:p>
          <a:p>
            <a:pPr lvl="1"/>
            <a:r>
              <a:rPr lang="en-US" dirty="0"/>
              <a:t>HUGE issue for GM and Chrysler! </a:t>
            </a:r>
            <a:endParaRPr lang="en-US" sz="1600" dirty="0"/>
          </a:p>
          <a:p>
            <a:pPr lvl="1"/>
            <a:r>
              <a:rPr lang="en-US" dirty="0"/>
              <a:t>Supplier power – enormous!  Labor unions extracted a ton of value over the years.  </a:t>
            </a:r>
            <a:endParaRPr lang="en-US" sz="1600" dirty="0"/>
          </a:p>
          <a:p>
            <a:pPr lvl="1"/>
            <a:r>
              <a:rPr lang="en-US" dirty="0"/>
              <a:t>Buyer power – also substantial – the dealer network had a lot of power.  Moreover, buyers proved not to be brand loyal.  They defected to imports such as Honda and Toyota when those proved to have higher quality.  </a:t>
            </a:r>
            <a:endParaRPr lang="en-US" sz="1600" dirty="0"/>
          </a:p>
          <a:p>
            <a:pPr lvl="0"/>
            <a:r>
              <a:rPr lang="en-US" dirty="0"/>
              <a:t>Internal sources of decline</a:t>
            </a:r>
            <a:endParaRPr lang="en-US" sz="1800" dirty="0"/>
          </a:p>
          <a:p>
            <a:pPr lvl="1"/>
            <a:r>
              <a:rPr lang="en-US" dirty="0"/>
              <a:t>Mentality, complacency, culture, bureaucracy – so hard to change!  Great material here for discussion of how culture can eat strategy for lunch!   </a:t>
            </a:r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089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Tesla build barriers to imitation?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z="2800" dirty="0"/>
              <a:t>Get down the learning curve quickly</a:t>
            </a:r>
          </a:p>
          <a:p>
            <a:pPr lvl="1"/>
            <a:r>
              <a:rPr lang="en-US" sz="2800" dirty="0"/>
              <a:t>Make good tradeoffs </a:t>
            </a:r>
          </a:p>
          <a:p>
            <a:pPr lvl="1"/>
            <a:r>
              <a:rPr lang="en-US" sz="2800" dirty="0"/>
              <a:t>Continue to build brand loyalty and switching costs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345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lessons and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What drives market value of a firm?</a:t>
            </a:r>
          </a:p>
          <a:p>
            <a:pPr lvl="0"/>
            <a:r>
              <a:rPr lang="en-US" dirty="0"/>
              <a:t>Dynamics of strategy – learning curves, scale economies</a:t>
            </a:r>
          </a:p>
          <a:p>
            <a:pPr lvl="0"/>
            <a:r>
              <a:rPr lang="en-US" dirty="0"/>
              <a:t>How to overcome barriers to entry?</a:t>
            </a:r>
          </a:p>
          <a:p>
            <a:pPr lvl="0"/>
            <a:r>
              <a:rPr lang="en-US" dirty="0"/>
              <a:t>Why incumbents lose their advantage?</a:t>
            </a:r>
          </a:p>
          <a:p>
            <a:r>
              <a:rPr lang="en-US" dirty="0"/>
              <a:t>First mover advantage vs. fast followers </a:t>
            </a:r>
          </a:p>
          <a:p>
            <a:r>
              <a:rPr lang="en-US" dirty="0"/>
              <a:t>Network effects</a:t>
            </a:r>
          </a:p>
        </p:txBody>
      </p:sp>
    </p:spTree>
    <p:extLst>
      <p:ext uri="{BB962C8B-B14F-4D97-AF65-F5344CB8AC3E}">
        <p14:creationId xmlns:p14="http://schemas.microsoft.com/office/powerpoint/2010/main" val="1403972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ends 2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  <a:fontScheme name="Blends">
    <a:majorFont>
      <a:latin typeface="Tahoma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1013</Words>
  <Application>Microsoft Office PowerPoint</Application>
  <PresentationFormat>Widescreen</PresentationFormat>
  <Paragraphs>98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Tesla Motors</vt:lpstr>
      <vt:lpstr>Learning objectives</vt:lpstr>
      <vt:lpstr>Case questions</vt:lpstr>
      <vt:lpstr>How is Tesla worth $375 billion?</vt:lpstr>
      <vt:lpstr>The Christmas miracle!</vt:lpstr>
      <vt:lpstr>PowerPoint Presentation</vt:lpstr>
      <vt:lpstr>PowerPoint Presentation</vt:lpstr>
      <vt:lpstr>PowerPoint Presentation</vt:lpstr>
      <vt:lpstr>Why do people buy a Tesla? </vt:lpstr>
      <vt:lpstr>What is Tesla’s business model? </vt:lpstr>
      <vt:lpstr>Getting to profitability</vt:lpstr>
      <vt:lpstr>PowerPoint Presentation</vt:lpstr>
      <vt:lpstr>PowerPoint Presentation</vt:lpstr>
      <vt:lpstr>Overcoming Barriers to Entry</vt:lpstr>
      <vt:lpstr>Other barriers to entry in the auto industry</vt:lpstr>
      <vt:lpstr>How did Tesla enter into the automotive market? </vt:lpstr>
      <vt:lpstr>The decline of incumbent players (e.g., GM)</vt:lpstr>
      <vt:lpstr>What are the major causes of strategic decline?</vt:lpstr>
      <vt:lpstr>PowerPoint Presentation</vt:lpstr>
      <vt:lpstr>How can Tesla build barriers to imitation? </vt:lpstr>
      <vt:lpstr>Key lessons and takeaways</vt:lpstr>
    </vt:vector>
  </TitlesOfParts>
  <Company>Bryant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is Tesla worth $51.3 billion?</dc:title>
  <dc:creator>Crystal Jiang</dc:creator>
  <cp:lastModifiedBy>Khadija Ouzaka</cp:lastModifiedBy>
  <cp:revision>17</cp:revision>
  <dcterms:created xsi:type="dcterms:W3CDTF">2018-09-06T14:50:46Z</dcterms:created>
  <dcterms:modified xsi:type="dcterms:W3CDTF">2020-09-06T00:12:21Z</dcterms:modified>
</cp:coreProperties>
</file>